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handoutMasterIdLst>
    <p:handoutMasterId r:id="rId13"/>
  </p:handoutMasterIdLst>
  <p:sldIdLst>
    <p:sldId id="290" r:id="rId2"/>
    <p:sldId id="320" r:id="rId3"/>
    <p:sldId id="321" r:id="rId4"/>
    <p:sldId id="323" r:id="rId5"/>
    <p:sldId id="322" r:id="rId6"/>
    <p:sldId id="324" r:id="rId7"/>
    <p:sldId id="325" r:id="rId8"/>
    <p:sldId id="326" r:id="rId9"/>
    <p:sldId id="317" r:id="rId10"/>
    <p:sldId id="319" r:id="rId11"/>
    <p:sldId id="315" r:id="rId12"/>
  </p:sldIdLst>
  <p:sldSz cx="9144000" cy="6858000" type="screen4x3"/>
  <p:notesSz cx="6858000" cy="889158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D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9" autoAdjust="0"/>
    <p:restoredTop sz="94660"/>
  </p:normalViewPr>
  <p:slideViewPr>
    <p:cSldViewPr>
      <p:cViewPr varScale="1">
        <p:scale>
          <a:sx n="109" d="100"/>
          <a:sy n="109" d="100"/>
        </p:scale>
        <p:origin x="18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46401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46401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r">
              <a:defRPr sz="1200"/>
            </a:lvl1pPr>
          </a:lstStyle>
          <a:p>
            <a:fld id="{3D5FEED3-5C1B-48E3-A77A-6A60BC2C14A9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445187"/>
            <a:ext cx="2972421" cy="446401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445187"/>
            <a:ext cx="2972421" cy="446401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r">
              <a:defRPr sz="1200"/>
            </a:lvl1pPr>
          </a:lstStyle>
          <a:p>
            <a:fld id="{4F4DD9B8-A61F-42AF-B645-80611522821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97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5297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0091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6942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4138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1104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948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92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137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930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1639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8006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E57D3-806D-42F8-AF38-56C009DBAEAF}" type="datetimeFigureOut">
              <a:rPr lang="es-CO" smtClean="0"/>
              <a:t>28/09/2024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1776D-24E4-48A6-AEA8-414D027524FD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1245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915816" y="636483"/>
            <a:ext cx="36724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MISION</a:t>
            </a:r>
            <a:endParaRPr lang="en-US" sz="6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55576" y="1700808"/>
            <a:ext cx="7704856" cy="4316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/>
              <a:t>Contribuir a la mejora de nuestra sociedad ayudando a las mujeres y personas en situación de dificultad y grupos vulnerables, a mejorar sus vidas y su comunidad de manera integral, respetando las costumbres étnicas y el medio ambiente, garantizando el respecto del os derechos humanos; y al fortalecimiento y desarrollo institucional para empresas públicas y privadas.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3886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142315" y="260648"/>
            <a:ext cx="36724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</a:t>
            </a:r>
            <a:endParaRPr lang="en-US" sz="6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ángulo redondeado 26"/>
          <p:cNvSpPr/>
          <p:nvPr/>
        </p:nvSpPr>
        <p:spPr>
          <a:xfrm>
            <a:off x="467544" y="916468"/>
            <a:ext cx="4251003" cy="10379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1.HONESTIDAD. Actúo </a:t>
            </a:r>
            <a:r>
              <a:rPr lang="es-E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siempre con fundamento en la verdad, cumpliendo mis deberes con transparencia y rectitud, y siempre favoreciendo el interés general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539552" y="2060848"/>
            <a:ext cx="4392488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RESPETO. Reconozco</a:t>
            </a:r>
            <a:r>
              <a:rPr lang="es-E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valoro y trato de manera digna a todas las personas, con sus virtudes y defectos, sin importar su labor, su procedencia, títulos o cualquier otra condición</a:t>
            </a:r>
            <a:r>
              <a:rPr lang="es-E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467544" y="3130228"/>
            <a:ext cx="4521324" cy="13788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COMPROMISO. Soy </a:t>
            </a:r>
            <a:r>
              <a:rPr lang="es-E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consciente de la importancia de mi rol como servidor público y estoy en disposición permanente para comprender y resolver las necesidades de las personas con las que me relaciono en mis labores cotidianas, buscando siempre mejorar su bienestar.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467544" y="4557481"/>
            <a:ext cx="4656039" cy="11757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DILIGENCIA. Cumplo </a:t>
            </a:r>
            <a:r>
              <a:rPr lang="es-E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los deberes, funciones y responsabilidades asignadas a mi cargo de la mejor manera posible, con atención, prontitud, destreza y eficiencia, para así optimizar el uso de los recursos del Estado</a:t>
            </a:r>
            <a:r>
              <a:rPr lang="es-E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467544" y="5733256"/>
            <a:ext cx="4536503" cy="972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JUSTICIA Actúo </a:t>
            </a:r>
            <a:r>
              <a:rPr lang="es-E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imparcialidad garantizando los derechos de las personas, con equidad, igualdad y sin discriminación.</a:t>
            </a:r>
            <a:endParaRPr lang="en-US" sz="1200" dirty="0">
              <a:solidFill>
                <a:srgbClr val="6666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5364088" y="1275164"/>
            <a:ext cx="35624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s-E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OTROS</a:t>
            </a:r>
            <a:endParaRPr lang="es-E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6. </a:t>
            </a: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EQUIDAD.</a:t>
            </a:r>
            <a:r>
              <a:rPr lang="es-ES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CO" sz="1400" dirty="0">
                <a:solidFill>
                  <a:srgbClr val="000000"/>
                </a:solidFill>
                <a:latin typeface="ArialMT"/>
                <a:ea typeface="Calibri" panose="020F0502020204030204" pitchFamily="34" charset="0"/>
                <a:cs typeface="ArialMT"/>
              </a:rPr>
              <a:t>Promovemos la igualdad de oportunidades e imparcialidad mediante la </a:t>
            </a:r>
            <a:r>
              <a:rPr lang="es-ES" sz="1400" dirty="0">
                <a:latin typeface="ArialMT"/>
                <a:ea typeface="Times New Roman" panose="02020603050405020304" pitchFamily="18" charset="0"/>
                <a:cs typeface="ArialMT"/>
              </a:rPr>
              <a:t>eliminación de las diferencias que son evitables e innecesarias</a:t>
            </a:r>
            <a:r>
              <a:rPr lang="es-ES" sz="1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s-ES" sz="12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7. SOLIDARIDAD</a:t>
            </a:r>
            <a:r>
              <a:rPr lang="es-ES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s-ES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CO" sz="1400" dirty="0">
                <a:solidFill>
                  <a:srgbClr val="000000"/>
                </a:solidFill>
                <a:latin typeface="ArialMT"/>
                <a:ea typeface="Calibri" panose="020F0502020204030204" pitchFamily="34" charset="0"/>
                <a:cs typeface="ArialMT"/>
              </a:rPr>
              <a:t>Promoción del apoyo mutuo (responsabilidades) e intereses compartidos </a:t>
            </a:r>
            <a:r>
              <a:rPr lang="es-ES" sz="1400" dirty="0">
                <a:latin typeface="ArialMT"/>
                <a:ea typeface="Times New Roman" panose="02020603050405020304" pitchFamily="18" charset="0"/>
                <a:cs typeface="ArialMT"/>
              </a:rPr>
              <a:t>facilitando esfuerzos colectivos para alcanzar metas comunes</a:t>
            </a:r>
            <a:r>
              <a:rPr lang="es-ES" sz="1400" dirty="0" smtClean="0">
                <a:latin typeface="ArialMT"/>
                <a:ea typeface="Times New Roman" panose="02020603050405020304" pitchFamily="18" charset="0"/>
                <a:cs typeface="ArialMT"/>
              </a:rPr>
              <a:t>.</a:t>
            </a:r>
          </a:p>
          <a:p>
            <a:pPr algn="just">
              <a:spcAft>
                <a:spcPts val="0"/>
              </a:spcAft>
            </a:pP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8. </a:t>
            </a:r>
            <a:r>
              <a:rPr lang="es-ES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CREATIVIDAD</a:t>
            </a:r>
            <a:r>
              <a:rPr lang="es-ES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CO" sz="1400" dirty="0">
                <a:solidFill>
                  <a:srgbClr val="000000"/>
                </a:solidFill>
                <a:latin typeface="ArialMT"/>
                <a:ea typeface="Calibri" panose="020F0502020204030204" pitchFamily="34" charset="0"/>
                <a:cs typeface="ArialMT"/>
              </a:rPr>
              <a:t>Capacidad de generar ideas y acciones innovadoras que den respuesta a las demandas o problemas de la realidad</a:t>
            </a:r>
            <a:r>
              <a:rPr lang="es-CO" sz="1400" dirty="0" smtClean="0">
                <a:solidFill>
                  <a:srgbClr val="000000"/>
                </a:solidFill>
                <a:latin typeface="ArialMT"/>
                <a:ea typeface="Calibri" panose="020F0502020204030204" pitchFamily="34" charset="0"/>
                <a:cs typeface="ArialMT"/>
              </a:rPr>
              <a:t>.</a:t>
            </a:r>
          </a:p>
          <a:p>
            <a:pPr algn="just">
              <a:spcAft>
                <a:spcPts val="0"/>
              </a:spcAft>
            </a:pP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sz="1050" b="1" dirty="0" smtClean="0">
                <a:solidFill>
                  <a:srgbClr val="00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</a:t>
            </a:r>
            <a:r>
              <a:rPr lang="es-CO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9. IGUALDAD</a:t>
            </a:r>
            <a:r>
              <a:rPr lang="es-CO" sz="1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CO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Defiende que todas las personas deben ser iguales ante la ley, iguales en oportunidades y en condiciones de vida dignas y no ser objeto de discriminación.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n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3592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059832" y="854685"/>
            <a:ext cx="382247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PRINCIPIOS</a:t>
            </a:r>
            <a:endParaRPr lang="en-US" sz="6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upo 32"/>
          <p:cNvGrpSpPr/>
          <p:nvPr/>
        </p:nvGrpSpPr>
        <p:grpSpPr>
          <a:xfrm>
            <a:off x="1065814" y="2703874"/>
            <a:ext cx="2264329" cy="2127495"/>
            <a:chOff x="3831297" y="-259910"/>
            <a:chExt cx="2264329" cy="2127495"/>
          </a:xfrm>
        </p:grpSpPr>
        <p:sp>
          <p:nvSpPr>
            <p:cNvPr id="34" name="Elipse 33"/>
            <p:cNvSpPr/>
            <p:nvPr/>
          </p:nvSpPr>
          <p:spPr>
            <a:xfrm>
              <a:off x="3831297" y="-259910"/>
              <a:ext cx="2264329" cy="2127495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5" name="Elipse 4"/>
            <p:cNvSpPr txBox="1"/>
            <p:nvPr/>
          </p:nvSpPr>
          <p:spPr>
            <a:xfrm>
              <a:off x="3967759" y="51654"/>
              <a:ext cx="2016223" cy="15043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5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Times New Roman" panose="02020603050405020304" pitchFamily="18" charset="0"/>
                </a:rPr>
                <a:t>PRINCIPIOS</a:t>
              </a:r>
              <a:endParaRPr lang="en-AU" sz="25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6" name="31 Elipse"/>
          <p:cNvSpPr/>
          <p:nvPr/>
        </p:nvSpPr>
        <p:spPr>
          <a:xfrm>
            <a:off x="3330143" y="1432106"/>
            <a:ext cx="1511701" cy="1134658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FEMINISMO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31 Elipse"/>
          <p:cNvSpPr/>
          <p:nvPr/>
        </p:nvSpPr>
        <p:spPr>
          <a:xfrm>
            <a:off x="5101944" y="1583059"/>
            <a:ext cx="1342263" cy="1205441"/>
          </a:xfrm>
          <a:prstGeom prst="ellipse">
            <a:avLst/>
          </a:prstGeom>
          <a:solidFill>
            <a:srgbClr val="E4D2F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LIBERTAD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31 Elipse"/>
          <p:cNvSpPr/>
          <p:nvPr/>
        </p:nvSpPr>
        <p:spPr>
          <a:xfrm>
            <a:off x="6169906" y="2703874"/>
            <a:ext cx="1300704" cy="1056086"/>
          </a:xfrm>
          <a:prstGeom prst="ellipse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LIDERAZGO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31 Elipse"/>
          <p:cNvSpPr/>
          <p:nvPr/>
        </p:nvSpPr>
        <p:spPr>
          <a:xfrm>
            <a:off x="5997966" y="4007552"/>
            <a:ext cx="1300704" cy="1065610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DIVERSIDAD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31 Elipse"/>
          <p:cNvSpPr/>
          <p:nvPr/>
        </p:nvSpPr>
        <p:spPr>
          <a:xfrm>
            <a:off x="4869202" y="4989015"/>
            <a:ext cx="1300704" cy="1056086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COHERENCIA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31 Elipse"/>
          <p:cNvSpPr/>
          <p:nvPr/>
        </p:nvSpPr>
        <p:spPr>
          <a:xfrm>
            <a:off x="3262670" y="5108219"/>
            <a:ext cx="1300704" cy="105608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OPORTUNIDAD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3097185" y="2558096"/>
            <a:ext cx="682727" cy="6631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 flipV="1">
            <a:off x="3241705" y="2720520"/>
            <a:ext cx="2202972" cy="7107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 flipV="1">
            <a:off x="3321196" y="3378720"/>
            <a:ext cx="2848710" cy="1538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3330143" y="3686330"/>
            <a:ext cx="2665556" cy="71287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3312248" y="3873744"/>
            <a:ext cx="1907824" cy="11836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/>
          <p:cNvCxnSpPr/>
          <p:nvPr/>
        </p:nvCxnSpPr>
        <p:spPr>
          <a:xfrm>
            <a:off x="3241705" y="4151515"/>
            <a:ext cx="455687" cy="1021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n 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8" y="113193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173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915816" y="636483"/>
            <a:ext cx="36724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VISIÓN</a:t>
            </a:r>
            <a:endParaRPr lang="en-US" sz="6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55576" y="1700808"/>
            <a:ext cx="7704856" cy="4316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/>
              <a:t>Nos proyectamos como una Fundación digna de reconocimiento, por el compromiso asumido por el bienestar social, y la especial atención a mujeres y personas en situación de dificultad y grupos de personas más vulnerables, para el mejoramiento de la calidad de vida y la defensa de sus derechos, y al fortalecimiento institucional para entidades públicas y privadas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870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915816" y="636483"/>
            <a:ext cx="36724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n-US" sz="6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55576" y="1700808"/>
            <a:ext cx="7704856" cy="4316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/>
              <a:t>Promover y desarrollar iniciativas destinadas a facilitar el acceso para lograr mejores condiciones de vida enmarcada en la defensa de sus derechos y los principios de dignidad humana a favor de los sectores menos favorecidos de la población, en especial de la mujer, y personas en condiciones especiales, y al fortalecimiento institucional de empresas públicas y privadas como respuesta a las necesidades, logrando el desarrollo integral de las comunidades e instituciones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  <a:p>
            <a:pPr algn="just"/>
            <a:r>
              <a:rPr lang="es-MX" dirty="0"/>
              <a:t>En desarrollo de este objetivo, la fundación podrá Atender </a:t>
            </a:r>
            <a:r>
              <a:rPr lang="es-ES" dirty="0"/>
              <a:t>En desarrollo de este objetivo, la fundación podrá realizar programas de generación de empleo, educación informal, asesoría técnica especializada, económica, jurídica y social y cualesquiera otros tendientes. a mejorar las condiciones de vida de la ciudadanía en general.</a:t>
            </a:r>
            <a:endParaRPr lang="en-US" dirty="0"/>
          </a:p>
          <a:p>
            <a:pPr algn="just"/>
            <a:r>
              <a:rPr lang="es-ES" dirty="0"/>
              <a:t> </a:t>
            </a:r>
            <a:endParaRPr lang="en-US" dirty="0"/>
          </a:p>
          <a:p>
            <a:pPr algn="just"/>
            <a:r>
              <a:rPr lang="es-ES" dirty="0"/>
              <a:t>Además, la Fundación podrá desarrollar programas y proyectos de protección integral, para niños, niñas, adolescentes y para sus familias, en todo el territorio nacional.</a:t>
            </a:r>
            <a:endParaRPr lang="en-US" dirty="0"/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41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411760" y="636483"/>
            <a:ext cx="453650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CONTRIBUIMOS</a:t>
            </a:r>
            <a:endParaRPr lang="en-US" sz="4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55576" y="1700808"/>
            <a:ext cx="7704856" cy="4316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Anualmente la FUNDACIÓN UN SUEÑO POR VIVIR, planifica y organiza estratégicamente, sus proyectos y programas con los cuales emprende diferentes obras en beneficio a las familias; donde las madres cabezas de hogar son el eje principal frente al entorno familiar, y quienes buscan una forma de sobrevivir económicamente, </a:t>
            </a: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para sostener 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el equilibrio emocional, económico, educativo y social de sus hijos</a:t>
            </a: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Por eso </a:t>
            </a: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con la gestión de la fundación y el apoyo de ustedes 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como benefactores desinteresadamente podremos brindar beneficios no solo a las familias y madres cabeza de hogar si no a todas las personas como adulto mayor, niños, y adultos en estado de vulnerabilidad, violencia familiar, e intrafamiliar, </a:t>
            </a: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psicosocial acompañamiento </a:t>
            </a:r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psicológico y sostenimiento en algunas de sus necesidades básicas</a:t>
            </a:r>
            <a:r>
              <a:rPr lang="es-MX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endParaRPr lang="es-MX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s-MX" sz="3800" dirty="0">
                <a:latin typeface="Arial" panose="020B0604020202020204" pitchFamily="34" charset="0"/>
                <a:cs typeface="Arial" panose="020B0604020202020204" pitchFamily="34" charset="0"/>
              </a:rPr>
              <a:t>Esperamos no solo contribuir a la dignidad y calidad de vida humana, como también es nuestro deber afrontar una gran diversidad de inconformidades que se presentan en el entorno que nos rodea, como la drogadicción, el maltrato físico a la mujer, el abuso sexual a menores, el maltrato a los animales, el deterioro ambiental, entre muchos otros, que seguramente estaremos y estamos convencidos que con los recursos que nos suministren en los convenios pactados con otras entidades y los recursos que a bien nos donen para beneficencia sin animo de lucro, estaremos dispuestos a contribuir con el mejoramiento y a una calidad de vida mas digna no solo nacional si no internacional como a si lo estipula nuestro reglamento y nuestros estatutos como Fundación.</a:t>
            </a:r>
          </a:p>
          <a:p>
            <a:pPr algn="just"/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36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745637" y="1711446"/>
            <a:ext cx="7704856" cy="481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sz="6000" dirty="0" smtClean="0"/>
          </a:p>
          <a:p>
            <a:pPr algn="just"/>
            <a:endParaRPr lang="es-E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000" dirty="0">
                <a:latin typeface="Arial" panose="020B0604020202020204" pitchFamily="34" charset="0"/>
                <a:cs typeface="Arial" panose="020B0604020202020204" pitchFamily="34" charset="0"/>
              </a:rPr>
              <a:t>La Fundación es una organización sin ánimo de lucro, fundada en el año </a:t>
            </a:r>
            <a:r>
              <a:rPr lang="es-E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2013,  trabajando </a:t>
            </a:r>
            <a:r>
              <a:rPr lang="es-ES" sz="8000" dirty="0">
                <a:latin typeface="Arial" panose="020B0604020202020204" pitchFamily="34" charset="0"/>
                <a:cs typeface="Arial" panose="020B0604020202020204" pitchFamily="34" charset="0"/>
              </a:rPr>
              <a:t>en desarrollo para contribuir a mejorar la calidad de vida de mujeres, familias y comunidades vulnerables, Especialmente con niños, niñas, adolescentes y adultos, que sufren las consecuencias de la pobreza, la violencia, la enfermedad o las tragedias naturales, para buscar conjuntamente proyectos de vida sostenibles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6000" dirty="0" smtClean="0"/>
          </a:p>
          <a:p>
            <a:pPr algn="just"/>
            <a:r>
              <a:rPr lang="es-ES" sz="7200" dirty="0">
                <a:latin typeface="Arial" panose="020B0604020202020204" pitchFamily="34" charset="0"/>
                <a:cs typeface="Arial" panose="020B0604020202020204" pitchFamily="34" charset="0"/>
              </a:rPr>
              <a:t>La Fundación Sueños para Vivir desarrolla su misión  a través de procesos de formación en empoderamiento y  liderazgo para emprender nuevos retos que ayuden a formar líderes, fortalecer sus iniciativas, desarrollar proyectos sociales y económicos que mejoren la calidad de vida familiar y comunitaria; respetando las costumbres étnicas y el medio </a:t>
            </a:r>
            <a:r>
              <a:rPr lang="es-E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ambiente.</a:t>
            </a:r>
          </a:p>
          <a:p>
            <a:pPr algn="just"/>
            <a:endParaRPr lang="es-E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7200" dirty="0">
                <a:latin typeface="Arial" panose="020B0604020202020204" pitchFamily="34" charset="0"/>
                <a:cs typeface="Arial" panose="020B0604020202020204" pitchFamily="34" charset="0"/>
              </a:rPr>
              <a:t>Desarrollamos nuestra misión con un equipo de trabajo altamente calificado y comprometido en la defensa de las comunidades </a:t>
            </a:r>
            <a:r>
              <a:rPr lang="es-E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vulnerables.</a:t>
            </a:r>
          </a:p>
          <a:p>
            <a:pPr algn="just"/>
            <a:endParaRPr lang="es-E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7200" dirty="0">
                <a:latin typeface="Arial" panose="020B0604020202020204" pitchFamily="34" charset="0"/>
                <a:cs typeface="Arial" panose="020B0604020202020204" pitchFamily="34" charset="0"/>
              </a:rPr>
              <a:t>Trabajamos a través de convenios interinstitucionales que nos permitan mayor calidad y cobertura en los servicios que brindamos</a:t>
            </a:r>
            <a:endParaRPr lang="es-E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609733" y="916427"/>
            <a:ext cx="68407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¿Quiénes son las Mujeres de la Asociación?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7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827584" y="1492491"/>
            <a:ext cx="7704856" cy="4941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s-ES" dirty="0" smtClean="0"/>
          </a:p>
          <a:p>
            <a:pPr algn="just"/>
            <a:r>
              <a:rPr lang="es-ES" dirty="0" smtClean="0"/>
              <a:t>La FUNDACION SUEÑOS PARA VIVIR, es constituida el 2 de julio de 2013, como Institución de Derecho Civil, </a:t>
            </a:r>
            <a:r>
              <a:rPr lang="es-ES" dirty="0"/>
              <a:t>regida por la Constitución </a:t>
            </a:r>
            <a:r>
              <a:rPr lang="es-ES" dirty="0" smtClean="0"/>
              <a:t>Nacional, sin animo de Lucro </a:t>
            </a:r>
            <a:r>
              <a:rPr lang="es-ES" dirty="0"/>
              <a:t>de carácter permanente, independiente y autónomo y de utilidad </a:t>
            </a:r>
            <a:r>
              <a:rPr lang="es-ES" dirty="0" smtClean="0"/>
              <a:t>común.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Como organización nacimos preocupadas </a:t>
            </a:r>
            <a:r>
              <a:rPr lang="es-ES" dirty="0"/>
              <a:t>por la situación de la comunidad, especialmente las </a:t>
            </a:r>
            <a:r>
              <a:rPr lang="es-ES" dirty="0" smtClean="0"/>
              <a:t>mujeres, </a:t>
            </a:r>
            <a:r>
              <a:rPr lang="es-ES" dirty="0"/>
              <a:t>más específicamente de los niños, niñas, adolescentes y adultos vulnerables </a:t>
            </a:r>
            <a:r>
              <a:rPr lang="es-ES" dirty="0" smtClean="0"/>
              <a:t>desplazados </a:t>
            </a:r>
            <a:r>
              <a:rPr lang="es-ES" dirty="0"/>
              <a:t>que sufren las consecuencias de la pobreza, la violencia, la enfermedad o las tragedias </a:t>
            </a:r>
            <a:r>
              <a:rPr lang="es-ES" dirty="0" smtClean="0"/>
              <a:t>naturales. Vemos la necesidad de </a:t>
            </a:r>
            <a:r>
              <a:rPr lang="es-ES" dirty="0"/>
              <a:t>apoyar a la comunidad </a:t>
            </a:r>
            <a:r>
              <a:rPr lang="es-ES" dirty="0" smtClean="0"/>
              <a:t>vulnerable </a:t>
            </a:r>
            <a:r>
              <a:rPr lang="es-ES" dirty="0"/>
              <a:t>en actividades sociales para el mejoramiento de su calidad de vida y el sostenimiento de sus costumbres ancestrales y motivar en ellos el sentido de </a:t>
            </a:r>
            <a:r>
              <a:rPr lang="es-ES" dirty="0" smtClean="0"/>
              <a:t>pertenencia, </a:t>
            </a:r>
            <a:r>
              <a:rPr lang="es-MX" dirty="0"/>
              <a:t>y el respecto a las diferencias y valores éticos de la persona, el cuidado al medio ambiente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609733" y="916427"/>
            <a:ext cx="68407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BREVE HISTORIA DE LA FUNDACION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18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792573" y="1667736"/>
            <a:ext cx="7704856" cy="4941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dirty="0" smtClean="0"/>
              <a:t>la </a:t>
            </a:r>
            <a:r>
              <a:rPr lang="es-ES" dirty="0"/>
              <a:t>Fundación Sueños para Vivir ha liderado campaña para recolectar </a:t>
            </a:r>
            <a:r>
              <a:rPr lang="es-ES" dirty="0" smtClean="0"/>
              <a:t>regalos, cuadernos e útiles escolares </a:t>
            </a:r>
            <a:r>
              <a:rPr lang="es-ES" dirty="0"/>
              <a:t>a </a:t>
            </a:r>
            <a:r>
              <a:rPr lang="es-ES" dirty="0" smtClean="0"/>
              <a:t>niñas y niños, y </a:t>
            </a:r>
            <a:r>
              <a:rPr lang="es-ES" dirty="0"/>
              <a:t>mercados para adultos </a:t>
            </a:r>
            <a:r>
              <a:rPr lang="es-ES" dirty="0" smtClean="0"/>
              <a:t>mayores.</a:t>
            </a:r>
          </a:p>
          <a:p>
            <a:pPr algn="just"/>
            <a:endParaRPr lang="es-CO" dirty="0" smtClean="0"/>
          </a:p>
          <a:p>
            <a:pPr algn="just"/>
            <a:r>
              <a:rPr lang="es-CO" dirty="0" smtClean="0"/>
              <a:t>Ha desarrollado Proyecto </a:t>
            </a:r>
            <a:r>
              <a:rPr lang="es-CO" dirty="0"/>
              <a:t>de Derechos Humanos, prevención de las violencias basadas en género e inclusión social de las personas con </a:t>
            </a:r>
            <a:r>
              <a:rPr lang="es-CO" dirty="0" smtClean="0"/>
              <a:t>discapacidad, que entre ello, busca la garantía </a:t>
            </a:r>
            <a:r>
              <a:rPr lang="es-CO" dirty="0"/>
              <a:t>de derechos en: </a:t>
            </a:r>
            <a:r>
              <a:rPr lang="es-CO" dirty="0" smtClean="0"/>
              <a:t>salud, </a:t>
            </a:r>
            <a:r>
              <a:rPr lang="es-CO" dirty="0"/>
              <a:t>educación y participación social en hombres y mujeres con y sin discapacidad.</a:t>
            </a:r>
            <a:endParaRPr lang="es-ES" dirty="0" smtClean="0"/>
          </a:p>
          <a:p>
            <a:pPr algn="just"/>
            <a:endParaRPr lang="es-ES" dirty="0" smtClean="0"/>
          </a:p>
          <a:p>
            <a:pPr algn="just"/>
            <a:r>
              <a:rPr lang="es-ES" dirty="0"/>
              <a:t>Ha mostrado la capacidad para fortalecer los programas, logrando mejorar el servicio a las comunidades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La </a:t>
            </a:r>
            <a:r>
              <a:rPr lang="es-ES" dirty="0"/>
              <a:t>fundación cree y confía que con su aporte podemos llevar a cabo muchas actividades que beneficiarán a la comunidad directamente y así nuestras metas y sueños se harán realidad.</a:t>
            </a:r>
            <a:endParaRPr lang="en-US" dirty="0"/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621375" y="872716"/>
            <a:ext cx="68407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LOGROS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328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792573" y="1667736"/>
            <a:ext cx="7704856" cy="4941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dirty="0" smtClean="0"/>
              <a:t>la </a:t>
            </a:r>
            <a:r>
              <a:rPr lang="es-ES" dirty="0"/>
              <a:t>Fundación Sueños para Vivir ha liderado campaña para recolectar </a:t>
            </a:r>
            <a:r>
              <a:rPr lang="es-ES" dirty="0" smtClean="0"/>
              <a:t>regalos, cuadernos e útiles escolares </a:t>
            </a:r>
            <a:r>
              <a:rPr lang="es-ES" dirty="0"/>
              <a:t>a </a:t>
            </a:r>
            <a:r>
              <a:rPr lang="es-ES" dirty="0" smtClean="0"/>
              <a:t>niñas y niños, y </a:t>
            </a:r>
            <a:r>
              <a:rPr lang="es-ES" dirty="0"/>
              <a:t>mercados para adultos </a:t>
            </a:r>
            <a:r>
              <a:rPr lang="es-ES" dirty="0" smtClean="0"/>
              <a:t>mayores.</a:t>
            </a:r>
          </a:p>
          <a:p>
            <a:pPr algn="just"/>
            <a:endParaRPr lang="es-CO" dirty="0" smtClean="0"/>
          </a:p>
          <a:p>
            <a:pPr algn="just"/>
            <a:r>
              <a:rPr lang="es-CO" dirty="0" smtClean="0"/>
              <a:t>Ha desarrollado Proyecto </a:t>
            </a:r>
            <a:r>
              <a:rPr lang="es-CO" dirty="0"/>
              <a:t>de Derechos Humanos, prevención de las violencias basadas en género e inclusión social de las personas con </a:t>
            </a:r>
            <a:r>
              <a:rPr lang="es-CO" dirty="0" smtClean="0"/>
              <a:t>discapacidad, que entre ello, busca la garantía </a:t>
            </a:r>
            <a:r>
              <a:rPr lang="es-CO" dirty="0"/>
              <a:t>de derechos en: </a:t>
            </a:r>
            <a:r>
              <a:rPr lang="es-CO" dirty="0" smtClean="0"/>
              <a:t>salud, </a:t>
            </a:r>
            <a:r>
              <a:rPr lang="es-CO" dirty="0"/>
              <a:t>educación y participación social en hombres y mujeres con y sin discapacidad.</a:t>
            </a:r>
            <a:endParaRPr lang="es-ES" dirty="0" smtClean="0"/>
          </a:p>
          <a:p>
            <a:pPr algn="just"/>
            <a:endParaRPr lang="es-ES" dirty="0" smtClean="0"/>
          </a:p>
          <a:p>
            <a:pPr algn="just"/>
            <a:r>
              <a:rPr lang="es-ES" dirty="0"/>
              <a:t>Ha mostrado la capacidad para fortalecer los programas, logrando mejorar el servicio a las comunidades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La </a:t>
            </a:r>
            <a:r>
              <a:rPr lang="es-ES" dirty="0"/>
              <a:t>fundación cree y confía que con su aporte podemos llevar a cabo muchas actividades que beneficiarán a la comunidad directamente y así nuestras metas y sueños se harán realidad.</a:t>
            </a:r>
            <a:endParaRPr lang="en-US" dirty="0"/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800" dirty="0" smtClean="0"/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621375" y="872716"/>
            <a:ext cx="684076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LOGROS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01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843585" y="679456"/>
            <a:ext cx="367240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</a:t>
            </a:r>
            <a:endParaRPr lang="en-US" sz="6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30 Elipse"/>
          <p:cNvSpPr/>
          <p:nvPr/>
        </p:nvSpPr>
        <p:spPr>
          <a:xfrm>
            <a:off x="3352896" y="2668355"/>
            <a:ext cx="2476872" cy="237894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</a:t>
            </a:r>
            <a:r>
              <a:rPr lang="es-ES" sz="1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VALORES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Son principios que nos permiten orientar nuestro comportamiento en función de realizarnos como personas. Nos proporcionan una pauta para formular metas y propósitos, personales o</a:t>
            </a:r>
            <a:r>
              <a:rPr lang="es-E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colectivos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ctr">
              <a:spcAft>
                <a:spcPts val="0"/>
              </a:spcAft>
            </a:pPr>
            <a:r>
              <a:rPr lang="es-E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31 Elipse"/>
          <p:cNvSpPr/>
          <p:nvPr/>
        </p:nvSpPr>
        <p:spPr>
          <a:xfrm>
            <a:off x="6257923" y="3395398"/>
            <a:ext cx="1141730" cy="103317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COMPROMISO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64 Elipse"/>
          <p:cNvSpPr/>
          <p:nvPr/>
        </p:nvSpPr>
        <p:spPr>
          <a:xfrm>
            <a:off x="1736471" y="3193299"/>
            <a:ext cx="1141730" cy="1026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SOLIDARIDAD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67 Elipse"/>
          <p:cNvSpPr/>
          <p:nvPr/>
        </p:nvSpPr>
        <p:spPr>
          <a:xfrm>
            <a:off x="5905907" y="2087783"/>
            <a:ext cx="1296062" cy="98701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RESPETO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68 Elipse"/>
          <p:cNvSpPr/>
          <p:nvPr/>
        </p:nvSpPr>
        <p:spPr>
          <a:xfrm>
            <a:off x="5829768" y="4885140"/>
            <a:ext cx="1141730" cy="105608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DILIGENCIA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69 Elipse"/>
          <p:cNvSpPr/>
          <p:nvPr/>
        </p:nvSpPr>
        <p:spPr>
          <a:xfrm>
            <a:off x="4035721" y="1275552"/>
            <a:ext cx="1141730" cy="8559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HONESTIDAD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73 Flecha abajo"/>
          <p:cNvSpPr/>
          <p:nvPr/>
        </p:nvSpPr>
        <p:spPr>
          <a:xfrm rot="10800000">
            <a:off x="4477167" y="2186893"/>
            <a:ext cx="290195" cy="4097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74 Flecha abajo"/>
          <p:cNvSpPr/>
          <p:nvPr/>
        </p:nvSpPr>
        <p:spPr>
          <a:xfrm rot="14521345">
            <a:off x="5534375" y="2788787"/>
            <a:ext cx="254635" cy="364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75 Flecha abajo"/>
          <p:cNvSpPr/>
          <p:nvPr/>
        </p:nvSpPr>
        <p:spPr>
          <a:xfrm rot="16200000">
            <a:off x="5904145" y="3710476"/>
            <a:ext cx="279400" cy="360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76 Flecha abajo"/>
          <p:cNvSpPr/>
          <p:nvPr/>
        </p:nvSpPr>
        <p:spPr>
          <a:xfrm rot="7931720">
            <a:off x="3382492" y="2601596"/>
            <a:ext cx="283210" cy="4444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77 Flecha abajo"/>
          <p:cNvSpPr/>
          <p:nvPr/>
        </p:nvSpPr>
        <p:spPr>
          <a:xfrm rot="18532698">
            <a:off x="5627006" y="4586598"/>
            <a:ext cx="306070" cy="4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78 Flecha abajo"/>
          <p:cNvSpPr/>
          <p:nvPr/>
        </p:nvSpPr>
        <p:spPr>
          <a:xfrm>
            <a:off x="4433316" y="5069123"/>
            <a:ext cx="294640" cy="416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79 Flecha abajo"/>
          <p:cNvSpPr/>
          <p:nvPr/>
        </p:nvSpPr>
        <p:spPr>
          <a:xfrm rot="3845649">
            <a:off x="3269671" y="4601318"/>
            <a:ext cx="271780" cy="4226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80 Flecha abajo"/>
          <p:cNvSpPr/>
          <p:nvPr/>
        </p:nvSpPr>
        <p:spPr>
          <a:xfrm rot="5400000">
            <a:off x="2951794" y="3577505"/>
            <a:ext cx="309414" cy="4016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31 Elipse"/>
          <p:cNvSpPr/>
          <p:nvPr/>
        </p:nvSpPr>
        <p:spPr>
          <a:xfrm>
            <a:off x="1963651" y="4749178"/>
            <a:ext cx="1300704" cy="1056086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EQUIDAD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68 Elipse"/>
          <p:cNvSpPr/>
          <p:nvPr/>
        </p:nvSpPr>
        <p:spPr>
          <a:xfrm>
            <a:off x="2237092" y="1820581"/>
            <a:ext cx="1141730" cy="993242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CREACTIVIDAD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70 Elipse"/>
          <p:cNvSpPr/>
          <p:nvPr/>
        </p:nvSpPr>
        <p:spPr>
          <a:xfrm>
            <a:off x="3842319" y="5495217"/>
            <a:ext cx="1269697" cy="94826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JUSTICIA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" name="Imagen 2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708"/>
            <a:ext cx="2355215" cy="7950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2839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2217</TotalTime>
  <Words>1451</Words>
  <Application>Microsoft Office PowerPoint</Application>
  <PresentationFormat>Presentación en pantalla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ArialMT</vt:lpstr>
      <vt:lpstr>Calibri</vt:lpstr>
      <vt:lpstr>Calibri Light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CAPACITACIÓN BASICA PARA LA FORMACIÓN DE EMPRENDEDORES</dc:title>
  <dc:creator>PC 1</dc:creator>
  <cp:lastModifiedBy>DESPACHO ALCADIA</cp:lastModifiedBy>
  <cp:revision>91</cp:revision>
  <cp:lastPrinted>2019-04-27T19:16:08Z</cp:lastPrinted>
  <dcterms:created xsi:type="dcterms:W3CDTF">2014-03-15T15:39:46Z</dcterms:created>
  <dcterms:modified xsi:type="dcterms:W3CDTF">2024-09-28T21:13:49Z</dcterms:modified>
</cp:coreProperties>
</file>